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59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08" r:id="rId23"/>
    <p:sldId id="309" r:id="rId24"/>
    <p:sldId id="310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83" autoAdjust="0"/>
    <p:restoredTop sz="94660"/>
  </p:normalViewPr>
  <p:slideViewPr>
    <p:cSldViewPr>
      <p:cViewPr varScale="1">
        <p:scale>
          <a:sx n="96" d="100"/>
          <a:sy n="96" d="100"/>
        </p:scale>
        <p:origin x="92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image" Target="../media/image64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5" Type="http://schemas.openxmlformats.org/officeDocument/2006/relationships/image" Target="../media/image56.wmf"/><Relationship Id="rId10" Type="http://schemas.openxmlformats.org/officeDocument/2006/relationships/image" Target="../media/image61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9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1.wmf"/><Relationship Id="rId3" Type="http://schemas.openxmlformats.org/officeDocument/2006/relationships/image" Target="../media/image2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2.png"/><Relationship Id="rId21" Type="http://schemas.openxmlformats.org/officeDocument/2006/relationships/image" Target="../media/image43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1.wmf"/><Relationship Id="rId25" Type="http://schemas.openxmlformats.org/officeDocument/2006/relationships/image" Target="../media/image4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8.wmf"/><Relationship Id="rId24" Type="http://schemas.openxmlformats.org/officeDocument/2006/relationships/oleObject" Target="../embeddings/oleObject39.bin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23" Type="http://schemas.openxmlformats.org/officeDocument/2006/relationships/image" Target="../media/image44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image" Target="../media/image2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46.wmf"/><Relationship Id="rId10" Type="http://schemas.openxmlformats.org/officeDocument/2006/relationships/image" Target="../media/image49.png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2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46.wmf"/><Relationship Id="rId10" Type="http://schemas.openxmlformats.org/officeDocument/2006/relationships/image" Target="../media/image50.png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8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6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58.bin"/><Relationship Id="rId3" Type="http://schemas.openxmlformats.org/officeDocument/2006/relationships/image" Target="../media/image2.png"/><Relationship Id="rId21" Type="http://schemas.openxmlformats.org/officeDocument/2006/relationships/image" Target="../media/image60.wmf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58.wmf"/><Relationship Id="rId25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29" Type="http://schemas.openxmlformats.org/officeDocument/2006/relationships/image" Target="../media/image64.w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5.wmf"/><Relationship Id="rId24" Type="http://schemas.openxmlformats.org/officeDocument/2006/relationships/oleObject" Target="../embeddings/oleObject57.bin"/><Relationship Id="rId5" Type="http://schemas.openxmlformats.org/officeDocument/2006/relationships/image" Target="../media/image52.wmf"/><Relationship Id="rId15" Type="http://schemas.openxmlformats.org/officeDocument/2006/relationships/image" Target="../media/image57.wmf"/><Relationship Id="rId23" Type="http://schemas.openxmlformats.org/officeDocument/2006/relationships/image" Target="../media/image61.wmf"/><Relationship Id="rId28" Type="http://schemas.openxmlformats.org/officeDocument/2006/relationships/oleObject" Target="../embeddings/oleObject59.bin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59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Relationship Id="rId27" Type="http://schemas.openxmlformats.org/officeDocument/2006/relationships/image" Target="../media/image6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5.png"/><Relationship Id="rId5" Type="http://schemas.openxmlformats.org/officeDocument/2006/relationships/image" Target="../media/image52.wmf"/><Relationship Id="rId4" Type="http://schemas.openxmlformats.org/officeDocument/2006/relationships/oleObject" Target="../embeddings/oleObject6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66.emf"/><Relationship Id="rId4" Type="http://schemas.openxmlformats.org/officeDocument/2006/relationships/oleObject" Target="../embeddings/oleObject6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8.emf"/><Relationship Id="rId4" Type="http://schemas.openxmlformats.org/officeDocument/2006/relationships/oleObject" Target="../embeddings/oleObject6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8.emf"/><Relationship Id="rId4" Type="http://schemas.openxmlformats.org/officeDocument/2006/relationships/oleObject" Target="../embeddings/oleObject6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2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3.wmf"/><Relationship Id="rId3" Type="http://schemas.openxmlformats.org/officeDocument/2006/relationships/image" Target="../media/image2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7.wmf"/><Relationship Id="rId3" Type="http://schemas.openxmlformats.org/officeDocument/2006/relationships/image" Target="../media/image2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6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22.wmf"/><Relationship Id="rId3" Type="http://schemas.openxmlformats.org/officeDocument/2006/relationships/image" Target="../media/image2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Graphing Rational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6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457200" y="1276350"/>
          <a:ext cx="3538220" cy="487680"/>
        </p:xfrm>
        <a:graphic>
          <a:graphicData uri="http://schemas.openxmlformats.org/drawingml/2006/table">
            <a:tbl>
              <a:tblPr/>
              <a:tblGrid>
                <a:gridCol w="5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3/2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0" y="1323975"/>
            <a:ext cx="4438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81000" y="127635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Below is the table containing the domain of f(x) =, find the range and draw graph its function.</a:t>
            </a:r>
          </a:p>
          <a:p>
            <a:endParaRPr lang="en-US" sz="2400" dirty="0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371600" y="241935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-3</a:t>
            </a:r>
          </a:p>
        </p:txBody>
      </p: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533400" y="2114551"/>
          <a:ext cx="4740911" cy="641764"/>
        </p:xfrm>
        <a:graphic>
          <a:graphicData uri="http://schemas.openxmlformats.org/drawingml/2006/table">
            <a:tbl>
              <a:tblPr/>
              <a:tblGrid>
                <a:gridCol w="677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2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72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72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2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2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9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533400" y="2876550"/>
          <a:ext cx="169126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6" name="Equation" r:id="rId4" imgW="1231366" imgH="393529" progId="Equation.DSMT4">
                  <p:embed/>
                </p:oleObj>
              </mc:Choice>
              <mc:Fallback>
                <p:oleObj name="Equation" r:id="rId4" imgW="1231366" imgH="393529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876550"/>
                        <a:ext cx="169126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87" name="Object 3"/>
          <p:cNvGraphicFramePr>
            <a:graphicFrameLocks noChangeAspect="1"/>
          </p:cNvGraphicFramePr>
          <p:nvPr/>
        </p:nvGraphicFramePr>
        <p:xfrm>
          <a:off x="2667000" y="2876550"/>
          <a:ext cx="169126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7" name="Equation" r:id="rId6" imgW="1231366" imgH="393529" progId="Equation.DSMT4">
                  <p:embed/>
                </p:oleObj>
              </mc:Choice>
              <mc:Fallback>
                <p:oleObj name="Equation" r:id="rId6" imgW="1231366" imgH="393529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876550"/>
                        <a:ext cx="1691268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4953000" y="2800350"/>
          <a:ext cx="1447801" cy="570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8" name="Equation" r:id="rId8" imgW="990170" imgH="393529" progId="Equation.DSMT4">
                  <p:embed/>
                </p:oleObj>
              </mc:Choice>
              <mc:Fallback>
                <p:oleObj name="Equation" r:id="rId8" imgW="990170" imgH="393529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800350"/>
                        <a:ext cx="1447801" cy="5707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1" name="Object 7"/>
          <p:cNvGraphicFramePr>
            <a:graphicFrameLocks noChangeAspect="1"/>
          </p:cNvGraphicFramePr>
          <p:nvPr/>
        </p:nvGraphicFramePr>
        <p:xfrm>
          <a:off x="533400" y="3562351"/>
          <a:ext cx="1371600" cy="55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9" name="Equation" r:id="rId10" imgW="965200" imgH="393700" progId="Equation.DSMT4">
                  <p:embed/>
                </p:oleObj>
              </mc:Choice>
              <mc:Fallback>
                <p:oleObj name="Equation" r:id="rId10" imgW="965200" imgH="3937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562351"/>
                        <a:ext cx="1371600" cy="556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3" name="Object 9"/>
          <p:cNvGraphicFramePr>
            <a:graphicFrameLocks noChangeAspect="1"/>
          </p:cNvGraphicFramePr>
          <p:nvPr/>
        </p:nvGraphicFramePr>
        <p:xfrm>
          <a:off x="2667000" y="3565813"/>
          <a:ext cx="1371600" cy="545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0" name="Equation" r:id="rId12" imgW="977476" imgH="393529" progId="Equation.DSMT4">
                  <p:embed/>
                </p:oleObj>
              </mc:Choice>
              <mc:Fallback>
                <p:oleObj name="Equation" r:id="rId12" imgW="977476" imgH="393529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565813"/>
                        <a:ext cx="1371600" cy="5459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5" name="Object 11"/>
          <p:cNvGraphicFramePr>
            <a:graphicFrameLocks noChangeAspect="1"/>
          </p:cNvGraphicFramePr>
          <p:nvPr/>
        </p:nvGraphicFramePr>
        <p:xfrm>
          <a:off x="4942609" y="3545031"/>
          <a:ext cx="1447800" cy="559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1" name="Equation" r:id="rId14" imgW="1002865" imgH="393529" progId="Equation.DSMT4">
                  <p:embed/>
                </p:oleObj>
              </mc:Choice>
              <mc:Fallback>
                <p:oleObj name="Equation" r:id="rId14" imgW="1002865" imgH="393529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2609" y="3545031"/>
                        <a:ext cx="1447800" cy="5599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953490" y="241242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-3/2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743200" y="239164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352800" y="239164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3/2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14800" y="2412425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689765" y="238471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9/2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45" grpId="0" autoUpdateAnimBg="0"/>
      <p:bldP spid="47" grpId="0" autoUpdateAnimBg="0"/>
      <p:bldP spid="48" grpId="0" autoUpdateAnimBg="0"/>
      <p:bldP spid="49" grpId="0" autoUpdateAnimBg="0"/>
      <p:bldP spid="50" grpId="0" autoUpdateAnimBg="0"/>
      <p:bldP spid="5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336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276350"/>
            <a:ext cx="4438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381000" y="1276350"/>
          <a:ext cx="3538220" cy="487680"/>
        </p:xfrm>
        <a:graphic>
          <a:graphicData uri="http://schemas.openxmlformats.org/drawingml/2006/table">
            <a:tbl>
              <a:tblPr/>
              <a:tblGrid>
                <a:gridCol w="5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-3/2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9/2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381000" y="1276350"/>
          <a:ext cx="3538220" cy="487680"/>
        </p:xfrm>
        <a:graphic>
          <a:graphicData uri="http://schemas.openxmlformats.org/drawingml/2006/table">
            <a:tbl>
              <a:tblPr/>
              <a:tblGrid>
                <a:gridCol w="5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-3/2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9/2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283275"/>
            <a:ext cx="4438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381000" y="1276350"/>
          <a:ext cx="3538220" cy="487680"/>
        </p:xfrm>
        <a:graphic>
          <a:graphicData uri="http://schemas.openxmlformats.org/drawingml/2006/table">
            <a:tbl>
              <a:tblPr/>
              <a:tblGrid>
                <a:gridCol w="5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-3/2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9/2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780" y="1324845"/>
            <a:ext cx="4438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57200" y="1071995"/>
            <a:ext cx="7848600" cy="685800"/>
            <a:chOff x="457200" y="1071995"/>
            <a:chExt cx="7848600" cy="685800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200150"/>
              <a:ext cx="784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4. Find the graph of	                  , using x and y intercept.</a:t>
              </a:r>
            </a:p>
          </p:txBody>
        </p:sp>
        <p:graphicFrame>
          <p:nvGraphicFramePr>
            <p:cNvPr id="157698" name="Object 2"/>
            <p:cNvGraphicFramePr>
              <a:graphicFrameLocks noChangeAspect="1"/>
            </p:cNvGraphicFramePr>
            <p:nvPr/>
          </p:nvGraphicFramePr>
          <p:xfrm>
            <a:off x="2362200" y="1071995"/>
            <a:ext cx="995516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7716" name="Equation" r:id="rId4" imgW="571320" imgH="393480" progId="Equation.DSMT4">
                    <p:embed/>
                  </p:oleObj>
                </mc:Choice>
                <mc:Fallback>
                  <p:oleObj name="Equation" r:id="rId4" imgW="571320" imgH="393480" progId="Equation.DSMT4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2200" y="1071995"/>
                          <a:ext cx="995516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36"/>
          <p:cNvSpPr txBox="1"/>
          <p:nvPr/>
        </p:nvSpPr>
        <p:spPr>
          <a:xfrm>
            <a:off x="381000" y="15049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7200" y="18859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x = 0 </a:t>
            </a:r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699" name="Object 3"/>
          <p:cNvGraphicFramePr>
            <a:graphicFrameLocks noChangeAspect="1"/>
          </p:cNvGraphicFramePr>
          <p:nvPr/>
        </p:nvGraphicFramePr>
        <p:xfrm>
          <a:off x="533400" y="2190750"/>
          <a:ext cx="1226634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7" name="Equation" r:id="rId6" imgW="571252" imgH="393529" progId="Equation.DSMT4">
                  <p:embed/>
                </p:oleObj>
              </mc:Choice>
              <mc:Fallback>
                <p:oleObj name="Equation" r:id="rId6" imgW="571252" imgH="393529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90750"/>
                        <a:ext cx="1226634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1" name="Object 5"/>
          <p:cNvGraphicFramePr>
            <a:graphicFrameLocks noChangeAspect="1"/>
          </p:cNvGraphicFramePr>
          <p:nvPr/>
        </p:nvGraphicFramePr>
        <p:xfrm>
          <a:off x="1828800" y="2231282"/>
          <a:ext cx="914400" cy="797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8" name="Equation" r:id="rId8" imgW="444307" imgH="393529" progId="Equation.DSMT4">
                  <p:embed/>
                </p:oleObj>
              </mc:Choice>
              <mc:Fallback>
                <p:oleObj name="Equation" r:id="rId8" imgW="444307" imgH="393529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231282"/>
                        <a:ext cx="914400" cy="7976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3" name="Object 7"/>
          <p:cNvGraphicFramePr>
            <a:graphicFrameLocks noChangeAspect="1"/>
          </p:cNvGraphicFramePr>
          <p:nvPr/>
        </p:nvGraphicFramePr>
        <p:xfrm>
          <a:off x="2819400" y="2276363"/>
          <a:ext cx="762000" cy="801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9" name="Equation" r:id="rId10" imgW="368140" imgH="393529" progId="Equation.DSMT4">
                  <p:embed/>
                </p:oleObj>
              </mc:Choice>
              <mc:Fallback>
                <p:oleObj name="Equation" r:id="rId10" imgW="368140" imgH="393529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276363"/>
                        <a:ext cx="762000" cy="8010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5" name="Object 9"/>
          <p:cNvGraphicFramePr>
            <a:graphicFrameLocks noChangeAspect="1"/>
          </p:cNvGraphicFramePr>
          <p:nvPr/>
        </p:nvGraphicFramePr>
        <p:xfrm>
          <a:off x="3733799" y="2266950"/>
          <a:ext cx="94826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0" name="Equation" r:id="rId12" imgW="533169" imgH="431613" progId="Equation.DSMT4">
                  <p:embed/>
                </p:oleObj>
              </mc:Choice>
              <mc:Fallback>
                <p:oleObj name="Equation" r:id="rId12" imgW="533169" imgH="431613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799" y="2266950"/>
                        <a:ext cx="948267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457200" y="318135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y=0</a:t>
            </a:r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7" name="Object 11"/>
          <p:cNvGraphicFramePr>
            <a:graphicFrameLocks noChangeAspect="1"/>
          </p:cNvGraphicFramePr>
          <p:nvPr/>
        </p:nvGraphicFramePr>
        <p:xfrm>
          <a:off x="533400" y="3486150"/>
          <a:ext cx="1143000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1" name="Equation" r:id="rId14" imgW="571252" imgH="393529" progId="Equation.DSMT4">
                  <p:embed/>
                </p:oleObj>
              </mc:Choice>
              <mc:Fallback>
                <p:oleObj name="Equation" r:id="rId14" imgW="571252" imgH="393529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486150"/>
                        <a:ext cx="1143000" cy="781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9" name="Object 13"/>
          <p:cNvGraphicFramePr>
            <a:graphicFrameLocks noChangeAspect="1"/>
          </p:cNvGraphicFramePr>
          <p:nvPr/>
        </p:nvGraphicFramePr>
        <p:xfrm>
          <a:off x="1905000" y="3714750"/>
          <a:ext cx="154214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2" name="Equation" r:id="rId16" imgW="812447" imgH="203112" progId="Equation.DSMT4">
                  <p:embed/>
                </p:oleObj>
              </mc:Choice>
              <mc:Fallback>
                <p:oleObj name="Equation" r:id="rId16" imgW="812447" imgH="203112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714750"/>
                        <a:ext cx="154214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11" name="Object 15"/>
          <p:cNvGraphicFramePr>
            <a:graphicFrameLocks noChangeAspect="1"/>
          </p:cNvGraphicFramePr>
          <p:nvPr/>
        </p:nvGraphicFramePr>
        <p:xfrm>
          <a:off x="3657600" y="3714750"/>
          <a:ext cx="1360714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3" name="Equation" r:id="rId18" imgW="710891" imgH="203112" progId="Equation.DSMT4">
                  <p:embed/>
                </p:oleObj>
              </mc:Choice>
              <mc:Fallback>
                <p:oleObj name="Equation" r:id="rId18" imgW="710891" imgH="203112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714750"/>
                        <a:ext cx="1360714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3" name="Object 17"/>
          <p:cNvGraphicFramePr>
            <a:graphicFrameLocks noChangeAspect="1"/>
          </p:cNvGraphicFramePr>
          <p:nvPr/>
        </p:nvGraphicFramePr>
        <p:xfrm>
          <a:off x="5105400" y="3714750"/>
          <a:ext cx="12001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4" name="Equation" r:id="rId20" imgW="799920" imgH="203040" progId="Equation.DSMT4">
                  <p:embed/>
                </p:oleObj>
              </mc:Choice>
              <mc:Fallback>
                <p:oleObj name="Equation" r:id="rId20" imgW="799920" imgH="20304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714750"/>
                        <a:ext cx="12001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4" name="Object 18"/>
          <p:cNvGraphicFramePr>
            <a:graphicFrameLocks noChangeAspect="1"/>
          </p:cNvGraphicFramePr>
          <p:nvPr/>
        </p:nvGraphicFramePr>
        <p:xfrm>
          <a:off x="6553200" y="3687040"/>
          <a:ext cx="925286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5" name="Equation" r:id="rId22" imgW="431640" imgH="177480" progId="Equation.DSMT4">
                  <p:embed/>
                </p:oleObj>
              </mc:Choice>
              <mc:Fallback>
                <p:oleObj name="Equation" r:id="rId22" imgW="431640" imgH="17748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687040"/>
                        <a:ext cx="925286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5" name="Object 19"/>
          <p:cNvGraphicFramePr>
            <a:graphicFrameLocks noChangeAspect="1"/>
          </p:cNvGraphicFramePr>
          <p:nvPr/>
        </p:nvGraphicFramePr>
        <p:xfrm>
          <a:off x="7620000" y="3666260"/>
          <a:ext cx="9715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26" name="Equation" r:id="rId24" imgW="431640" imgH="203040" progId="Equation.DSMT4">
                  <p:embed/>
                </p:oleObj>
              </mc:Choice>
              <mc:Fallback>
                <p:oleObj name="Equation" r:id="rId24" imgW="431640" imgH="20304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3666260"/>
                        <a:ext cx="971550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/>
      <p:bldP spid="38" grpId="0" autoUpdateAnimBg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" name="Group 35"/>
          <p:cNvGrpSpPr/>
          <p:nvPr/>
        </p:nvGrpSpPr>
        <p:grpSpPr>
          <a:xfrm>
            <a:off x="381000" y="1123950"/>
            <a:ext cx="7848600" cy="685800"/>
            <a:chOff x="457200" y="1071995"/>
            <a:chExt cx="7848600" cy="685800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200150"/>
              <a:ext cx="784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</a:t>
              </a:r>
              <a:r>
                <a:rPr lang="en-US" sz="2400" dirty="0"/>
                <a:t>. Find the graph of	                  , using x and y intercept.</a:t>
              </a:r>
            </a:p>
          </p:txBody>
        </p:sp>
        <p:graphicFrame>
          <p:nvGraphicFramePr>
            <p:cNvPr id="157698" name="Object 2"/>
            <p:cNvGraphicFramePr>
              <a:graphicFrameLocks noChangeAspect="1"/>
            </p:cNvGraphicFramePr>
            <p:nvPr/>
          </p:nvGraphicFramePr>
          <p:xfrm>
            <a:off x="3200400" y="1071995"/>
            <a:ext cx="995516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9757" name="Equation" r:id="rId4" imgW="571320" imgH="393480" progId="Equation.DSMT4">
                    <p:embed/>
                  </p:oleObj>
                </mc:Choice>
                <mc:Fallback>
                  <p:oleObj name="Equation" r:id="rId4" imgW="571320" imgH="39348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0400" y="1071995"/>
                          <a:ext cx="995516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36"/>
          <p:cNvSpPr txBox="1"/>
          <p:nvPr/>
        </p:nvSpPr>
        <p:spPr>
          <a:xfrm>
            <a:off x="381000" y="17335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5" name="Object 9"/>
          <p:cNvGraphicFramePr>
            <a:graphicFrameLocks noChangeAspect="1"/>
          </p:cNvGraphicFramePr>
          <p:nvPr/>
        </p:nvGraphicFramePr>
        <p:xfrm>
          <a:off x="457200" y="2114550"/>
          <a:ext cx="94826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8" name="Equation" r:id="rId6" imgW="533169" imgH="431613" progId="Equation.DSMT4">
                  <p:embed/>
                </p:oleObj>
              </mc:Choice>
              <mc:Fallback>
                <p:oleObj name="Equation" r:id="rId6" imgW="533169" imgH="431613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14550"/>
                        <a:ext cx="948267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15" name="Object 19"/>
          <p:cNvGraphicFramePr>
            <a:graphicFrameLocks noChangeAspect="1"/>
          </p:cNvGraphicFramePr>
          <p:nvPr/>
        </p:nvGraphicFramePr>
        <p:xfrm>
          <a:off x="457200" y="3105150"/>
          <a:ext cx="9715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59" name="Equation" r:id="rId8" imgW="431640" imgH="203040" progId="Equation.DSMT4">
                  <p:embed/>
                </p:oleObj>
              </mc:Choice>
              <mc:Fallback>
                <p:oleObj name="Equation" r:id="rId8" imgW="431640" imgH="20304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105150"/>
                        <a:ext cx="971550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757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90775" y="1819275"/>
            <a:ext cx="4238625" cy="317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" name="Group 35"/>
          <p:cNvGrpSpPr/>
          <p:nvPr/>
        </p:nvGrpSpPr>
        <p:grpSpPr>
          <a:xfrm>
            <a:off x="381000" y="1123950"/>
            <a:ext cx="7848600" cy="685800"/>
            <a:chOff x="457200" y="1071995"/>
            <a:chExt cx="7848600" cy="685800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200150"/>
              <a:ext cx="7848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</a:t>
              </a:r>
              <a:r>
                <a:rPr lang="en-US" sz="2400" dirty="0"/>
                <a:t>. Find the graph of	                  , using x and y intercept.</a:t>
              </a:r>
            </a:p>
          </p:txBody>
        </p:sp>
        <p:graphicFrame>
          <p:nvGraphicFramePr>
            <p:cNvPr id="157698" name="Object 2"/>
            <p:cNvGraphicFramePr>
              <a:graphicFrameLocks noChangeAspect="1"/>
            </p:cNvGraphicFramePr>
            <p:nvPr/>
          </p:nvGraphicFramePr>
          <p:xfrm>
            <a:off x="3200400" y="1071995"/>
            <a:ext cx="995516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0773" name="Equation" r:id="rId4" imgW="571320" imgH="393480" progId="Equation.DSMT4">
                    <p:embed/>
                  </p:oleObj>
                </mc:Choice>
                <mc:Fallback>
                  <p:oleObj name="Equation" r:id="rId4" imgW="571320" imgH="39348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0400" y="1071995"/>
                          <a:ext cx="995516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TextBox 36"/>
          <p:cNvSpPr txBox="1"/>
          <p:nvPr/>
        </p:nvSpPr>
        <p:spPr>
          <a:xfrm>
            <a:off x="381000" y="17335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05" name="Object 9"/>
          <p:cNvGraphicFramePr>
            <a:graphicFrameLocks noChangeAspect="1"/>
          </p:cNvGraphicFramePr>
          <p:nvPr/>
        </p:nvGraphicFramePr>
        <p:xfrm>
          <a:off x="457200" y="2114550"/>
          <a:ext cx="94826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4" name="Equation" r:id="rId6" imgW="533169" imgH="431613" progId="Equation.DSMT4">
                  <p:embed/>
                </p:oleObj>
              </mc:Choice>
              <mc:Fallback>
                <p:oleObj name="Equation" r:id="rId6" imgW="533169" imgH="431613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14550"/>
                        <a:ext cx="948267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7715" name="Object 19"/>
          <p:cNvGraphicFramePr>
            <a:graphicFrameLocks noChangeAspect="1"/>
          </p:cNvGraphicFramePr>
          <p:nvPr/>
        </p:nvGraphicFramePr>
        <p:xfrm>
          <a:off x="457200" y="3105150"/>
          <a:ext cx="9715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5" name="Equation" r:id="rId8" imgW="431640" imgH="203040" progId="Equation.DSMT4">
                  <p:embed/>
                </p:oleObj>
              </mc:Choice>
              <mc:Fallback>
                <p:oleObj name="Equation" r:id="rId8" imgW="431640" imgH="20304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105150"/>
                        <a:ext cx="971550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0773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90775" y="1809750"/>
            <a:ext cx="4362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381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>
                <a:solidFill>
                  <a:srgbClr val="0070C0"/>
                </a:solidFill>
              </a:rPr>
              <a:t>Graph of Rational Function</a:t>
            </a: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33400" y="819150"/>
            <a:ext cx="8001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	</a:t>
            </a:r>
            <a:r>
              <a:rPr lang="en-US" sz="2400" dirty="0"/>
              <a:t>The line x = a is a vertical asymptote if the graph increases or decreases without bound on one or both side of the line as x closer to closer to x= a.</a:t>
            </a:r>
          </a:p>
          <a:p>
            <a:pPr algn="just"/>
            <a:r>
              <a:rPr lang="en-US" sz="2400" dirty="0"/>
              <a:t>	The line y=b is a horizontal asymptote if the graph approaches y=b as x increases or decreases without bound. Note that it doesn't have to approach y=b as both increases and decreases. it only need to approach it on one side in order for it to be a horizontal asymptote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381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>
                <a:solidFill>
                  <a:srgbClr val="0070C0"/>
                </a:solidFill>
              </a:rPr>
              <a:t>Graph of Rational Function</a:t>
            </a: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33400" y="819150"/>
            <a:ext cx="8001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dirty="0"/>
              <a:t>The graph will have a vertical asymptote at if the denominator is zero at  and the numerator isn't zero at x=a. </a:t>
            </a:r>
          </a:p>
          <a:p>
            <a:r>
              <a:rPr lang="en-US" sz="2400" dirty="0"/>
              <a:t>2. If n&lt;m then x axis is the horizontal asymptote.</a:t>
            </a:r>
          </a:p>
          <a:p>
            <a:r>
              <a:rPr lang="en-US" sz="2400" dirty="0"/>
              <a:t>3. If n=m then the line y= a/b is the horizontal asymptote.</a:t>
            </a:r>
          </a:p>
          <a:p>
            <a:r>
              <a:rPr lang="en-US" sz="2400" dirty="0"/>
              <a:t>4. If n&gt;m there will be no horizontal asymptote.</a:t>
            </a:r>
          </a:p>
          <a:p>
            <a:endParaRPr lang="en-US" dirty="0"/>
          </a:p>
        </p:txBody>
      </p:sp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4865" name="Object 1"/>
          <p:cNvGraphicFramePr>
            <a:graphicFrameLocks noChangeAspect="1"/>
          </p:cNvGraphicFramePr>
          <p:nvPr/>
        </p:nvGraphicFramePr>
        <p:xfrm>
          <a:off x="3048000" y="3028950"/>
          <a:ext cx="2895600" cy="126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6" name="Equation" r:id="rId4" imgW="965200" imgH="419100" progId="Equation.DSMT4">
                  <p:embed/>
                </p:oleObj>
              </mc:Choice>
              <mc:Fallback>
                <p:oleObj name="Equation" r:id="rId4" imgW="965200" imgH="4191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028950"/>
                        <a:ext cx="2895600" cy="1261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8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Compute for the functional values given the domain and sketch the graph of a rational function through Cartesian coordinate system. 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Cartesian Coordinate System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Domain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Range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Function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381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/>
              <a:t>Sample Problem 3:</a:t>
            </a:r>
            <a:r>
              <a:rPr lang="en-US" sz="2400" dirty="0"/>
              <a:t> Draw the graph of the following rational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6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57200" y="971550"/>
            <a:ext cx="7315200" cy="907197"/>
            <a:chOff x="457200" y="971550"/>
            <a:chExt cx="7315200" cy="907197"/>
          </a:xfrm>
        </p:grpSpPr>
        <p:sp>
          <p:nvSpPr>
            <p:cNvPr id="42" name="TextBox 41"/>
            <p:cNvSpPr txBox="1"/>
            <p:nvPr/>
          </p:nvSpPr>
          <p:spPr>
            <a:xfrm>
              <a:off x="457200" y="1047750"/>
              <a:ext cx="7315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4.  Sketch the graph of a function </a:t>
              </a:r>
            </a:p>
            <a:p>
              <a:endParaRPr lang="en-US" sz="2400" dirty="0"/>
            </a:p>
          </p:txBody>
        </p:sp>
        <p:graphicFrame>
          <p:nvGraphicFramePr>
            <p:cNvPr id="166915" name="Object 3"/>
            <p:cNvGraphicFramePr>
              <a:graphicFrameLocks noChangeAspect="1"/>
            </p:cNvGraphicFramePr>
            <p:nvPr/>
          </p:nvGraphicFramePr>
          <p:xfrm>
            <a:off x="4876800" y="971550"/>
            <a:ext cx="1488688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6929" name="Equation" r:id="rId4" imgW="850531" imgH="393529" progId="Equation.DSMT4">
                    <p:embed/>
                  </p:oleObj>
                </mc:Choice>
                <mc:Fallback>
                  <p:oleObj name="Equation" r:id="rId4" imgW="850531" imgH="393529" progId="Equation.DSMT4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6800" y="971550"/>
                          <a:ext cx="1488688" cy="685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6917" name="Object 5"/>
          <p:cNvGraphicFramePr>
            <a:graphicFrameLocks noChangeAspect="1"/>
          </p:cNvGraphicFramePr>
          <p:nvPr/>
        </p:nvGraphicFramePr>
        <p:xfrm>
          <a:off x="533400" y="1708150"/>
          <a:ext cx="19605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0" name="Equation" r:id="rId6" imgW="825480" imgH="203040" progId="Equation.DSMT4">
                  <p:embed/>
                </p:oleObj>
              </mc:Choice>
              <mc:Fallback>
                <p:oleObj name="Equation" r:id="rId6" imgW="825480" imgH="203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708150"/>
                        <a:ext cx="196056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18" name="Object 6"/>
          <p:cNvGraphicFramePr>
            <a:graphicFrameLocks noChangeAspect="1"/>
          </p:cNvGraphicFramePr>
          <p:nvPr/>
        </p:nvGraphicFramePr>
        <p:xfrm>
          <a:off x="533400" y="2183825"/>
          <a:ext cx="169718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1" name="Equation" r:id="rId8" imgW="1066680" imgH="419040" progId="Equation.DSMT4">
                  <p:embed/>
                </p:oleObj>
              </mc:Choice>
              <mc:Fallback>
                <p:oleObj name="Equation" r:id="rId8" imgW="1066680" imgH="419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83825"/>
                        <a:ext cx="1697182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19" name="Object 7"/>
          <p:cNvGraphicFramePr>
            <a:graphicFrameLocks noChangeAspect="1"/>
          </p:cNvGraphicFramePr>
          <p:nvPr/>
        </p:nvGraphicFramePr>
        <p:xfrm>
          <a:off x="2209800" y="2294660"/>
          <a:ext cx="476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2" name="Equation" r:id="rId10" imgW="190440" imgH="164880" progId="Equation.DSMT4">
                  <p:embed/>
                </p:oleObj>
              </mc:Choice>
              <mc:Fallback>
                <p:oleObj name="Equation" r:id="rId10" imgW="190440" imgH="1648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94660"/>
                        <a:ext cx="476250" cy="3873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0" name="Object 8"/>
          <p:cNvGraphicFramePr>
            <a:graphicFrameLocks noChangeAspect="1"/>
          </p:cNvGraphicFramePr>
          <p:nvPr/>
        </p:nvGraphicFramePr>
        <p:xfrm>
          <a:off x="533400" y="2952750"/>
          <a:ext cx="1857376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3" name="Equation" r:id="rId12" imgW="825480" imgH="203040" progId="Equation.DSMT4">
                  <p:embed/>
                </p:oleObj>
              </mc:Choice>
              <mc:Fallback>
                <p:oleObj name="Equation" r:id="rId12" imgW="82548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952750"/>
                        <a:ext cx="1857376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1" name="Object 9"/>
          <p:cNvGraphicFramePr>
            <a:graphicFrameLocks noChangeAspect="1"/>
          </p:cNvGraphicFramePr>
          <p:nvPr/>
        </p:nvGraphicFramePr>
        <p:xfrm>
          <a:off x="609600" y="3616900"/>
          <a:ext cx="11430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4" name="Equation" r:id="rId14" imgW="609480" imgH="177480" progId="Equation.DSMT4">
                  <p:embed/>
                </p:oleObj>
              </mc:Choice>
              <mc:Fallback>
                <p:oleObj name="Equation" r:id="rId14" imgW="609480" imgH="177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616900"/>
                        <a:ext cx="114300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2" name="Object 10"/>
          <p:cNvGraphicFramePr>
            <a:graphicFrameLocks noChangeAspect="1"/>
          </p:cNvGraphicFramePr>
          <p:nvPr/>
        </p:nvGraphicFramePr>
        <p:xfrm>
          <a:off x="1981200" y="3333750"/>
          <a:ext cx="1091383" cy="914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5" name="Equation" r:id="rId16" imgW="469800" imgH="393480" progId="Equation.DSMT4">
                  <p:embed/>
                </p:oleObj>
              </mc:Choice>
              <mc:Fallback>
                <p:oleObj name="Equation" r:id="rId16" imgW="469800" imgH="393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333750"/>
                        <a:ext cx="1091383" cy="914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3" name="Object 11"/>
          <p:cNvGraphicFramePr>
            <a:graphicFrameLocks noChangeAspect="1"/>
          </p:cNvGraphicFramePr>
          <p:nvPr/>
        </p:nvGraphicFramePr>
        <p:xfrm>
          <a:off x="4495800" y="1733550"/>
          <a:ext cx="2514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6" name="Equation" r:id="rId18" imgW="1218960" imgH="203040" progId="Equation.DSMT4">
                  <p:embed/>
                </p:oleObj>
              </mc:Choice>
              <mc:Fallback>
                <p:oleObj name="Equation" r:id="rId18" imgW="121896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733550"/>
                        <a:ext cx="2514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4" name="Object 12"/>
          <p:cNvGraphicFramePr>
            <a:graphicFrameLocks noChangeAspect="1"/>
          </p:cNvGraphicFramePr>
          <p:nvPr/>
        </p:nvGraphicFramePr>
        <p:xfrm>
          <a:off x="4419600" y="2419350"/>
          <a:ext cx="1306286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7" name="Equation" r:id="rId20" imgW="609480" imgH="177480" progId="Equation.DSMT4">
                  <p:embed/>
                </p:oleObj>
              </mc:Choice>
              <mc:Fallback>
                <p:oleObj name="Equation" r:id="rId20" imgW="609480" imgH="177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419350"/>
                        <a:ext cx="1306286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5" name="Object 13"/>
          <p:cNvGraphicFramePr>
            <a:graphicFrameLocks noChangeAspect="1"/>
          </p:cNvGraphicFramePr>
          <p:nvPr/>
        </p:nvGraphicFramePr>
        <p:xfrm>
          <a:off x="5791200" y="2190750"/>
          <a:ext cx="838200" cy="866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8" name="Equation" r:id="rId22" imgW="380880" imgH="393480" progId="Equation.DSMT4">
                  <p:embed/>
                </p:oleObj>
              </mc:Choice>
              <mc:Fallback>
                <p:oleObj name="Equation" r:id="rId22" imgW="380880" imgH="393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2190750"/>
                        <a:ext cx="838200" cy="8661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6" name="Object 14"/>
          <p:cNvGraphicFramePr>
            <a:graphicFrameLocks noChangeAspect="1"/>
          </p:cNvGraphicFramePr>
          <p:nvPr/>
        </p:nvGraphicFramePr>
        <p:xfrm>
          <a:off x="4419600" y="3028950"/>
          <a:ext cx="2971800" cy="41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39" name="Equation" r:id="rId24" imgW="1447560" imgH="203040" progId="Equation.DSMT4">
                  <p:embed/>
                </p:oleObj>
              </mc:Choice>
              <mc:Fallback>
                <p:oleObj name="Equation" r:id="rId24" imgW="1447560" imgH="2030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028950"/>
                        <a:ext cx="2971800" cy="4170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7" name="Object 15"/>
          <p:cNvGraphicFramePr>
            <a:graphicFrameLocks noChangeAspect="1"/>
          </p:cNvGraphicFramePr>
          <p:nvPr/>
        </p:nvGraphicFramePr>
        <p:xfrm>
          <a:off x="4572000" y="3486150"/>
          <a:ext cx="13096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40" name="Equation" r:id="rId26" imgW="698400" imgH="203040" progId="Equation.DSMT4">
                  <p:embed/>
                </p:oleObj>
              </mc:Choice>
              <mc:Fallback>
                <p:oleObj name="Equation" r:id="rId26" imgW="698400" imgH="203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86150"/>
                        <a:ext cx="1309688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6928" name="Object 16"/>
          <p:cNvGraphicFramePr>
            <a:graphicFrameLocks noChangeAspect="1"/>
          </p:cNvGraphicFramePr>
          <p:nvPr/>
        </p:nvGraphicFramePr>
        <p:xfrm>
          <a:off x="4572000" y="3867150"/>
          <a:ext cx="1219200" cy="741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41" name="Equation" r:id="rId28" imgW="647640" imgH="393480" progId="Equation.DSMT4">
                  <p:embed/>
                </p:oleObj>
              </mc:Choice>
              <mc:Fallback>
                <p:oleObj name="Equation" r:id="rId28" imgW="647640" imgH="39348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867150"/>
                        <a:ext cx="1219200" cy="7410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6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381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/>
              <a:t>Sample Problem 3:</a:t>
            </a:r>
            <a:r>
              <a:rPr lang="en-US" sz="2400" dirty="0"/>
              <a:t> Draw the graph of the following rational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6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" name="Group 44"/>
          <p:cNvGrpSpPr/>
          <p:nvPr/>
        </p:nvGrpSpPr>
        <p:grpSpPr>
          <a:xfrm>
            <a:off x="457200" y="971550"/>
            <a:ext cx="7315200" cy="907197"/>
            <a:chOff x="457200" y="971550"/>
            <a:chExt cx="7315200" cy="907197"/>
          </a:xfrm>
        </p:grpSpPr>
        <p:sp>
          <p:nvSpPr>
            <p:cNvPr id="42" name="TextBox 41"/>
            <p:cNvSpPr txBox="1"/>
            <p:nvPr/>
          </p:nvSpPr>
          <p:spPr>
            <a:xfrm>
              <a:off x="457200" y="1047750"/>
              <a:ext cx="7315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4.  Sketch the graph of a function </a:t>
              </a:r>
            </a:p>
            <a:p>
              <a:endParaRPr lang="en-US" sz="2400" dirty="0"/>
            </a:p>
          </p:txBody>
        </p:sp>
        <p:graphicFrame>
          <p:nvGraphicFramePr>
            <p:cNvPr id="166915" name="Object 3"/>
            <p:cNvGraphicFramePr>
              <a:graphicFrameLocks noChangeAspect="1"/>
            </p:cNvGraphicFramePr>
            <p:nvPr/>
          </p:nvGraphicFramePr>
          <p:xfrm>
            <a:off x="4876800" y="971550"/>
            <a:ext cx="1488688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939" name="Equation" r:id="rId4" imgW="850531" imgH="393529" progId="Equation.DSMT4">
                    <p:embed/>
                  </p:oleObj>
                </mc:Choice>
                <mc:Fallback>
                  <p:oleObj name="Equation" r:id="rId4" imgW="850531" imgH="393529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6800" y="971550"/>
                          <a:ext cx="1488688" cy="685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67951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66105" y="1885950"/>
            <a:ext cx="396817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Identify the function and the range of the following graph.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25580" y="1200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5. Find the domain and range of the graph of 		.</a:t>
            </a:r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2286000" y="1698467"/>
          <a:ext cx="4343400" cy="3311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Graph System" r:id="rId4" imgW="4438563" imgH="3381458" progId="GraphFile">
                  <p:embed/>
                </p:oleObj>
              </mc:Choice>
              <mc:Fallback>
                <p:oleObj name="Graph System" r:id="rId4" imgW="4438563" imgH="3381458" progId="GraphFil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698467"/>
                        <a:ext cx="4343400" cy="33116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6248401" y="1075593"/>
          <a:ext cx="1156854" cy="734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6" name="Equation" r:id="rId6" imgW="660240" imgH="419040" progId="Equation.DSMT4">
                  <p:embed/>
                </p:oleObj>
              </mc:Choice>
              <mc:Fallback>
                <p:oleObj name="Equation" r:id="rId6" imgW="660240" imgH="419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1" y="1075593"/>
                        <a:ext cx="1156854" cy="734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Identify the function and the range of the following graph.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25580" y="1200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5. Find the domain and range of the graph below.</a:t>
            </a:r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2579" name="Object 3"/>
          <p:cNvGraphicFramePr>
            <a:graphicFrameLocks noChangeAspect="1"/>
          </p:cNvGraphicFramePr>
          <p:nvPr/>
        </p:nvGraphicFramePr>
        <p:xfrm>
          <a:off x="2590800" y="1733550"/>
          <a:ext cx="4310660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80" name="Graph System" r:id="rId4" imgW="4438563" imgH="3381458" progId="GraphFile">
                  <p:embed/>
                </p:oleObj>
              </mc:Choice>
              <mc:Fallback>
                <p:oleObj name="Graph System" r:id="rId4" imgW="4438563" imgH="3381458" progId="GraphFile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733550"/>
                        <a:ext cx="4310660" cy="327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57200" y="180975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Identify the Points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00400" y="287655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(-3,4.5)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248400" y="287655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(3,4.5)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733800" y="3864173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(-2,2)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15000" y="3864173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(2,2)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81400" y="4397573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(-1,0.5)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7800" y="447675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(1,0.5)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495800" y="4473773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(0,0)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Identify the function and the range of the following graph.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25580" y="1200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</a:t>
            </a:r>
            <a:r>
              <a:rPr lang="en-US" sz="2400"/>
              <a:t>. </a:t>
            </a:r>
            <a:r>
              <a:rPr lang="en-US" sz="2400" dirty="0"/>
              <a:t>Find the domain and range of the graph below.</a:t>
            </a:r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81000" y="1733550"/>
            <a:ext cx="4495800" cy="3276600"/>
            <a:chOff x="2590800" y="1733550"/>
            <a:chExt cx="4495800" cy="3276600"/>
          </a:xfrm>
        </p:grpSpPr>
        <p:graphicFrame>
          <p:nvGraphicFramePr>
            <p:cNvPr id="152579" name="Object 3"/>
            <p:cNvGraphicFramePr>
              <a:graphicFrameLocks noChangeAspect="1"/>
            </p:cNvGraphicFramePr>
            <p:nvPr/>
          </p:nvGraphicFramePr>
          <p:xfrm>
            <a:off x="2590800" y="1733550"/>
            <a:ext cx="4310660" cy="327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03" name="Graph System" r:id="rId4" imgW="4438563" imgH="3381458" progId="GraphFile">
                    <p:embed/>
                  </p:oleObj>
                </mc:Choice>
                <mc:Fallback>
                  <p:oleObj name="Graph System" r:id="rId4" imgW="4438563" imgH="3381458" progId="GraphFile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0800" y="1733550"/>
                          <a:ext cx="4310660" cy="3276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5" name="Group 44"/>
            <p:cNvGrpSpPr/>
            <p:nvPr/>
          </p:nvGrpSpPr>
          <p:grpSpPr>
            <a:xfrm>
              <a:off x="3200400" y="2876550"/>
              <a:ext cx="3886200" cy="1907977"/>
              <a:chOff x="3200400" y="2876550"/>
              <a:chExt cx="3886200" cy="1907977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3200400" y="2876550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(-3,4.5)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6248400" y="2876550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(3,4.5)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733800" y="3864173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(-2,2)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715000" y="3864173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(2,2)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581400" y="4397573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(-1,0.5)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257800" y="4476750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(1,0.5)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495800" y="4473773"/>
                <a:ext cx="838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(0,0)</a:t>
                </a: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5029200" y="1809750"/>
            <a:ext cx="3810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Ordered pair :</a:t>
            </a:r>
          </a:p>
          <a:p>
            <a:r>
              <a:rPr lang="en-US" dirty="0"/>
              <a:t>{(-3, 9/2), (-2, 2), (-1, 1/2), (0, 0), </a:t>
            </a:r>
          </a:p>
          <a:p>
            <a:r>
              <a:rPr lang="en-US" dirty="0"/>
              <a:t>(1, 1/2), (2, 2), (3, 9/2)}</a:t>
            </a:r>
          </a:p>
          <a:p>
            <a:endParaRPr lang="en-US" dirty="0"/>
          </a:p>
          <a:p>
            <a:r>
              <a:rPr lang="en-US" dirty="0"/>
              <a:t>Domain: {.......-3, -2, -1, 0, 1, 2, 3 ...} </a:t>
            </a:r>
          </a:p>
          <a:p>
            <a:r>
              <a:rPr lang="en-US" dirty="0"/>
              <a:t>all positive and negative real numbers</a:t>
            </a:r>
          </a:p>
          <a:p>
            <a:r>
              <a:rPr lang="en-US" dirty="0"/>
              <a:t>Range: {0, 1/2, 2, 9/2 ...} </a:t>
            </a:r>
          </a:p>
          <a:p>
            <a:r>
              <a:rPr lang="en-US" dirty="0"/>
              <a:t>all positive real numbers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Function: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971550"/>
            <a:ext cx="7924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	The function is a relation such that no two ordered pairs have the same first element. A function may be denoted as y = f(x) which is read "f of x". A function may be written as f: x → y, where x ϵ domain while y ϵ range.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Range of the following rational function.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6" name="Object 36"/>
          <p:cNvGraphicFramePr>
            <a:graphicFrameLocks noChangeAspect="1"/>
          </p:cNvGraphicFramePr>
          <p:nvPr/>
        </p:nvGraphicFramePr>
        <p:xfrm>
          <a:off x="381000" y="1276350"/>
          <a:ext cx="6400800" cy="888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7" name="Equation" r:id="rId4" imgW="3276600" imgH="444500" progId="Equation.DSMT4">
                  <p:embed/>
                </p:oleObj>
              </mc:Choice>
              <mc:Fallback>
                <p:oleObj name="Equation" r:id="rId4" imgW="3276600" imgH="444500" progId="Equation.DSMT4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76350"/>
                        <a:ext cx="6400800" cy="8880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8" name="Object 38"/>
          <p:cNvGraphicFramePr>
            <a:graphicFrameLocks noChangeAspect="1"/>
          </p:cNvGraphicFramePr>
          <p:nvPr/>
        </p:nvGraphicFramePr>
        <p:xfrm>
          <a:off x="395514" y="2190750"/>
          <a:ext cx="2281084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8" name="Equation" r:id="rId6" imgW="1104900" imgH="889000" progId="Equation.DSMT4">
                  <p:embed/>
                </p:oleObj>
              </mc:Choice>
              <mc:Fallback>
                <p:oleObj name="Equation" r:id="rId6" imgW="1104900" imgH="889000" progId="Equation.DSMT4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14" y="2190750"/>
                        <a:ext cx="2281084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80" name="Object 40"/>
          <p:cNvGraphicFramePr>
            <a:graphicFrameLocks noChangeAspect="1"/>
          </p:cNvGraphicFramePr>
          <p:nvPr/>
        </p:nvGraphicFramePr>
        <p:xfrm>
          <a:off x="2895600" y="2252435"/>
          <a:ext cx="914400" cy="178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9" name="Equation" r:id="rId8" imgW="393529" imgH="761669" progId="Equation.DSMT4">
                  <p:embed/>
                </p:oleObj>
              </mc:Choice>
              <mc:Fallback>
                <p:oleObj name="Equation" r:id="rId8" imgW="393529" imgH="761669" progId="Equation.DSMT4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252435"/>
                        <a:ext cx="914400" cy="17841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82" name="Object 42"/>
          <p:cNvGraphicFramePr>
            <a:graphicFrameLocks noChangeAspect="1"/>
          </p:cNvGraphicFramePr>
          <p:nvPr/>
        </p:nvGraphicFramePr>
        <p:xfrm>
          <a:off x="4038599" y="2680608"/>
          <a:ext cx="1360449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0" name="Equation" r:id="rId10" imgW="583947" imgH="393529" progId="Equation.DSMT4">
                  <p:embed/>
                </p:oleObj>
              </mc:Choice>
              <mc:Fallback>
                <p:oleObj name="Equation" r:id="rId10" imgW="583947" imgH="393529" progId="Equation.DSMT4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599" y="2680608"/>
                        <a:ext cx="1360449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84" name="Object 44"/>
          <p:cNvGraphicFramePr>
            <a:graphicFrameLocks noChangeAspect="1"/>
          </p:cNvGraphicFramePr>
          <p:nvPr/>
        </p:nvGraphicFramePr>
        <p:xfrm>
          <a:off x="5486400" y="2724149"/>
          <a:ext cx="1066800" cy="9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1" name="Equation" r:id="rId12" imgW="444307" imgH="393529" progId="Equation.DSMT4">
                  <p:embed/>
                </p:oleObj>
              </mc:Choice>
              <mc:Fallback>
                <p:oleObj name="Equation" r:id="rId12" imgW="444307" imgH="393529" progId="Equation.DSMT4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724149"/>
                        <a:ext cx="1066800" cy="930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86" name="Object 46"/>
          <p:cNvGraphicFramePr>
            <a:graphicFrameLocks noChangeAspect="1"/>
          </p:cNvGraphicFramePr>
          <p:nvPr/>
        </p:nvGraphicFramePr>
        <p:xfrm>
          <a:off x="6614886" y="2747162"/>
          <a:ext cx="838200" cy="904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2" name="Equation" r:id="rId14" imgW="368140" imgH="393529" progId="Equation.DSMT4">
                  <p:embed/>
                </p:oleObj>
              </mc:Choice>
              <mc:Fallback>
                <p:oleObj name="Equation" r:id="rId14" imgW="368140" imgH="393529" progId="Equation.DSMT4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4886" y="2747162"/>
                        <a:ext cx="838200" cy="904374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Range of the following rational function.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6" name="Object 36"/>
          <p:cNvGraphicFramePr>
            <a:graphicFrameLocks noChangeAspect="1"/>
          </p:cNvGraphicFramePr>
          <p:nvPr/>
        </p:nvGraphicFramePr>
        <p:xfrm>
          <a:off x="381000" y="1276350"/>
          <a:ext cx="6400800" cy="888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3" name="Equation" r:id="rId4" imgW="3276600" imgH="444500" progId="Equation.DSMT4">
                  <p:embed/>
                </p:oleObj>
              </mc:Choice>
              <mc:Fallback>
                <p:oleObj name="Equation" r:id="rId4" imgW="3276600" imgH="4445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76350"/>
                        <a:ext cx="6400800" cy="8880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296" name="Object 8"/>
          <p:cNvGraphicFramePr>
            <a:graphicFrameLocks noChangeAspect="1"/>
          </p:cNvGraphicFramePr>
          <p:nvPr/>
        </p:nvGraphicFramePr>
        <p:xfrm>
          <a:off x="457199" y="2495550"/>
          <a:ext cx="1867711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4" name="Equation" r:id="rId6" imgW="914400" imgH="444500" progId="Equation.DSMT4">
                  <p:embed/>
                </p:oleObj>
              </mc:Choice>
              <mc:Fallback>
                <p:oleObj name="Equation" r:id="rId6" imgW="914400" imgH="4445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199" y="2495550"/>
                        <a:ext cx="1867711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298" name="Object 10"/>
          <p:cNvGraphicFramePr>
            <a:graphicFrameLocks noChangeAspect="1"/>
          </p:cNvGraphicFramePr>
          <p:nvPr/>
        </p:nvGraphicFramePr>
        <p:xfrm>
          <a:off x="2300514" y="2557236"/>
          <a:ext cx="1219200" cy="847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5" name="Equation" r:id="rId8" imgW="558558" imgH="393529" progId="Equation.DSMT4">
                  <p:embed/>
                </p:oleObj>
              </mc:Choice>
              <mc:Fallback>
                <p:oleObj name="Equation" r:id="rId8" imgW="558558" imgH="393529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0514" y="2557236"/>
                        <a:ext cx="1219200" cy="8472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300" name="Object 12"/>
          <p:cNvGraphicFramePr>
            <a:graphicFrameLocks noChangeAspect="1"/>
          </p:cNvGraphicFramePr>
          <p:nvPr/>
        </p:nvGraphicFramePr>
        <p:xfrm>
          <a:off x="3657600" y="2565572"/>
          <a:ext cx="762000" cy="84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6" name="Equation" r:id="rId10" imgW="355292" imgH="393359" progId="Equation.DSMT4">
                  <p:embed/>
                </p:oleObj>
              </mc:Choice>
              <mc:Fallback>
                <p:oleObj name="Equation" r:id="rId10" imgW="355292" imgH="393359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565572"/>
                        <a:ext cx="762000" cy="8443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302" name="Object 14"/>
          <p:cNvGraphicFramePr>
            <a:graphicFrameLocks noChangeAspect="1"/>
          </p:cNvGraphicFramePr>
          <p:nvPr/>
        </p:nvGraphicFramePr>
        <p:xfrm>
          <a:off x="4495800" y="2589894"/>
          <a:ext cx="919976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7" name="Equation" r:id="rId12" imgW="431613" imgH="393529" progId="Equation.DSMT4">
                  <p:embed/>
                </p:oleObj>
              </mc:Choice>
              <mc:Fallback>
                <p:oleObj name="Equation" r:id="rId12" imgW="431613" imgH="393529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589894"/>
                        <a:ext cx="919976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Range of the following rational function.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6" name="Object 36"/>
          <p:cNvGraphicFramePr>
            <a:graphicFrameLocks noChangeAspect="1"/>
          </p:cNvGraphicFramePr>
          <p:nvPr/>
        </p:nvGraphicFramePr>
        <p:xfrm>
          <a:off x="381000" y="1276350"/>
          <a:ext cx="6400800" cy="888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6" name="Equation" r:id="rId4" imgW="3276600" imgH="444500" progId="Equation.DSMT4">
                  <p:embed/>
                </p:oleObj>
              </mc:Choice>
              <mc:Fallback>
                <p:oleObj name="Equation" r:id="rId4" imgW="3276600" imgH="4445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76350"/>
                        <a:ext cx="6400800" cy="8880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1319" name="Object 7"/>
          <p:cNvGraphicFramePr>
            <a:graphicFrameLocks noChangeAspect="1"/>
          </p:cNvGraphicFramePr>
          <p:nvPr/>
        </p:nvGraphicFramePr>
        <p:xfrm>
          <a:off x="381000" y="2343150"/>
          <a:ext cx="180934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7" name="Equation" r:id="rId6" imgW="888614" imgH="444307" progId="Equation.DSMT4">
                  <p:embed/>
                </p:oleObj>
              </mc:Choice>
              <mc:Fallback>
                <p:oleObj name="Equation" r:id="rId6" imgW="888614" imgH="444307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343150"/>
                        <a:ext cx="1809345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2362200" y="2419350"/>
          <a:ext cx="112441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8" name="Equation" r:id="rId8" imgW="520474" imgH="393529" progId="Equation.DSMT4">
                  <p:embed/>
                </p:oleObj>
              </mc:Choice>
              <mc:Fallback>
                <p:oleObj name="Equation" r:id="rId8" imgW="520474" imgH="393529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419350"/>
                        <a:ext cx="112441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1323" name="Object 11"/>
          <p:cNvGraphicFramePr>
            <a:graphicFrameLocks noChangeAspect="1"/>
          </p:cNvGraphicFramePr>
          <p:nvPr/>
        </p:nvGraphicFramePr>
        <p:xfrm>
          <a:off x="3581400" y="2466522"/>
          <a:ext cx="685800" cy="759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9" name="Equation" r:id="rId10" imgW="355292" imgH="393359" progId="Equation.DSMT4">
                  <p:embed/>
                </p:oleObj>
              </mc:Choice>
              <mc:Fallback>
                <p:oleObj name="Equation" r:id="rId10" imgW="355292" imgH="393359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466522"/>
                        <a:ext cx="685800" cy="7599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1325" name="Object 13"/>
          <p:cNvGraphicFramePr>
            <a:graphicFrameLocks noChangeAspect="1"/>
          </p:cNvGraphicFramePr>
          <p:nvPr/>
        </p:nvGraphicFramePr>
        <p:xfrm>
          <a:off x="4419600" y="2647950"/>
          <a:ext cx="685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0" name="Equation" r:id="rId12" imgW="317087" imgH="164885" progId="Equation.DSMT4">
                  <p:embed/>
                </p:oleObj>
              </mc:Choice>
              <mc:Fallback>
                <p:oleObj name="Equation" r:id="rId12" imgW="317087" imgH="164885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647950"/>
                        <a:ext cx="685800" cy="3429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381000" y="127635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Below is the table containing the domain of f(x) = x/2, find the range and draw graph its function. </a:t>
            </a:r>
          </a:p>
          <a:p>
            <a:endParaRPr lang="en-US" sz="2400" dirty="0"/>
          </a:p>
        </p:txBody>
      </p:sp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533400" y="2190750"/>
          <a:ext cx="4800600" cy="91440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20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20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20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2343" name="Object 7"/>
          <p:cNvGraphicFramePr>
            <a:graphicFrameLocks noChangeAspect="1"/>
          </p:cNvGraphicFramePr>
          <p:nvPr/>
        </p:nvGraphicFramePr>
        <p:xfrm>
          <a:off x="533400" y="3181350"/>
          <a:ext cx="185667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4" name="Equation" r:id="rId4" imgW="1054100" imgH="393700" progId="Equation.DSMT4">
                  <p:embed/>
                </p:oleObj>
              </mc:Choice>
              <mc:Fallback>
                <p:oleObj name="Equation" r:id="rId4" imgW="1054100" imgH="3937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181350"/>
                        <a:ext cx="1856678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2345" name="Object 9"/>
          <p:cNvGraphicFramePr>
            <a:graphicFrameLocks noChangeAspect="1"/>
          </p:cNvGraphicFramePr>
          <p:nvPr/>
        </p:nvGraphicFramePr>
        <p:xfrm>
          <a:off x="2819400" y="3184980"/>
          <a:ext cx="1371600" cy="730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5" name="Equation" r:id="rId6" imgW="736280" imgH="393529" progId="Equation.DSMT4">
                  <p:embed/>
                </p:oleObj>
              </mc:Choice>
              <mc:Fallback>
                <p:oleObj name="Equation" r:id="rId6" imgW="736280" imgH="393529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184980"/>
                        <a:ext cx="1371600" cy="7303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2347" name="Object 11"/>
          <p:cNvGraphicFramePr>
            <a:graphicFrameLocks noChangeAspect="1"/>
          </p:cNvGraphicFramePr>
          <p:nvPr/>
        </p:nvGraphicFramePr>
        <p:xfrm>
          <a:off x="4539342" y="3193730"/>
          <a:ext cx="1524000" cy="735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6" name="Equation" r:id="rId8" imgW="812447" imgH="393529" progId="Equation.DSMT4">
                  <p:embed/>
                </p:oleObj>
              </mc:Choice>
              <mc:Fallback>
                <p:oleObj name="Equation" r:id="rId8" imgW="812447" imgH="393529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9342" y="3193730"/>
                        <a:ext cx="1524000" cy="7351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2349" name="Object 13"/>
          <p:cNvGraphicFramePr>
            <a:graphicFrameLocks noChangeAspect="1"/>
          </p:cNvGraphicFramePr>
          <p:nvPr/>
        </p:nvGraphicFramePr>
        <p:xfrm>
          <a:off x="533400" y="4095750"/>
          <a:ext cx="1066800" cy="741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7" name="Equation" r:id="rId10" imgW="558558" imgH="393529" progId="Equation.DSMT4">
                  <p:embed/>
                </p:oleObj>
              </mc:Choice>
              <mc:Fallback>
                <p:oleObj name="Equation" r:id="rId10" imgW="558558" imgH="393529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095750"/>
                        <a:ext cx="1066800" cy="7413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2351" name="Object 15"/>
          <p:cNvGraphicFramePr>
            <a:graphicFrameLocks noChangeAspect="1"/>
          </p:cNvGraphicFramePr>
          <p:nvPr/>
        </p:nvGraphicFramePr>
        <p:xfrm>
          <a:off x="2743200" y="4095750"/>
          <a:ext cx="154258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8" name="Equation" r:id="rId12" imgW="787058" imgH="393529" progId="Equation.DSMT4">
                  <p:embed/>
                </p:oleObj>
              </mc:Choice>
              <mc:Fallback>
                <p:oleObj name="Equation" r:id="rId12" imgW="787058" imgH="393529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095750"/>
                        <a:ext cx="154258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2353" name="Object 17"/>
          <p:cNvGraphicFramePr>
            <a:graphicFrameLocks noChangeAspect="1"/>
          </p:cNvGraphicFramePr>
          <p:nvPr/>
        </p:nvGraphicFramePr>
        <p:xfrm>
          <a:off x="4724400" y="4114488"/>
          <a:ext cx="1219200" cy="81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9" name="Equation" r:id="rId14" imgW="583947" imgH="393529" progId="Equation.DSMT4">
                  <p:embed/>
                </p:oleObj>
              </mc:Choice>
              <mc:Fallback>
                <p:oleObj name="Equation" r:id="rId14" imgW="583947" imgH="393529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114488"/>
                        <a:ext cx="1219200" cy="81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1295400" y="264795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-1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905000" y="264795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-1/2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743200" y="264795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352800" y="264795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1/2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038600" y="264795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648200" y="264795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3/2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4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4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457200" y="1276350"/>
          <a:ext cx="3538220" cy="487680"/>
        </p:xfrm>
        <a:graphic>
          <a:graphicData uri="http://schemas.openxmlformats.org/drawingml/2006/table">
            <a:tbl>
              <a:tblPr/>
              <a:tblGrid>
                <a:gridCol w="5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3/2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336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276350"/>
            <a:ext cx="4438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Draw the graph of the following rational function.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Graphing Rational Functions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1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3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457200" y="1276350"/>
          <a:ext cx="3538220" cy="487680"/>
        </p:xfrm>
        <a:graphic>
          <a:graphicData uri="http://schemas.openxmlformats.org/drawingml/2006/table">
            <a:tbl>
              <a:tblPr/>
              <a:tblGrid>
                <a:gridCol w="50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-1/2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1/2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alibri"/>
                          <a:ea typeface="Times New Roman"/>
                          <a:cs typeface="Times New Roman"/>
                        </a:rPr>
                        <a:t>3/2</a:t>
                      </a:r>
                      <a:endParaRPr lang="en-US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283280"/>
            <a:ext cx="4438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852</Words>
  <Application>Microsoft Office PowerPoint</Application>
  <PresentationFormat>On-screen Show (16:9)</PresentationFormat>
  <Paragraphs>247</Paragraphs>
  <Slides>24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Cambria</vt:lpstr>
      <vt:lpstr>Symbol</vt:lpstr>
      <vt:lpstr>Times New Roman</vt:lpstr>
      <vt:lpstr>Office Theme</vt:lpstr>
      <vt:lpstr>Equation</vt:lpstr>
      <vt:lpstr>Graph System</vt:lpstr>
      <vt:lpstr>Graphing Rational Functions</vt:lpstr>
      <vt:lpstr>Graphing Rational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197</cp:revision>
  <dcterms:created xsi:type="dcterms:W3CDTF">2016-12-20T05:05:08Z</dcterms:created>
  <dcterms:modified xsi:type="dcterms:W3CDTF">2017-02-24T14:34:00Z</dcterms:modified>
</cp:coreProperties>
</file>